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7"/>
  </p:notesMasterIdLst>
  <p:sldIdLst>
    <p:sldId id="424" r:id="rId2"/>
    <p:sldId id="423" r:id="rId3"/>
    <p:sldId id="400" r:id="rId4"/>
    <p:sldId id="401" r:id="rId5"/>
    <p:sldId id="402" r:id="rId6"/>
    <p:sldId id="405" r:id="rId7"/>
    <p:sldId id="406" r:id="rId8"/>
    <p:sldId id="403" r:id="rId9"/>
    <p:sldId id="404" r:id="rId10"/>
    <p:sldId id="384" r:id="rId11"/>
    <p:sldId id="373" r:id="rId12"/>
    <p:sldId id="374" r:id="rId13"/>
    <p:sldId id="375" r:id="rId14"/>
    <p:sldId id="376" r:id="rId15"/>
    <p:sldId id="387" r:id="rId16"/>
    <p:sldId id="388" r:id="rId17"/>
    <p:sldId id="390" r:id="rId18"/>
    <p:sldId id="392" r:id="rId19"/>
    <p:sldId id="378" r:id="rId20"/>
    <p:sldId id="391" r:id="rId21"/>
    <p:sldId id="368" r:id="rId22"/>
    <p:sldId id="393" r:id="rId23"/>
    <p:sldId id="420" r:id="rId24"/>
    <p:sldId id="421" r:id="rId25"/>
    <p:sldId id="425" r:id="rId2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folHlink"/>
      </a:buClr>
      <a:buSzPct val="90000"/>
      <a:buFont typeface="Wingdings" pitchFamily="2" charset="2"/>
      <a:buChar char="n"/>
      <a:defRPr sz="2800" kern="1200">
        <a:solidFill>
          <a:schemeClr val="accent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folHlink"/>
      </a:buClr>
      <a:buSzPct val="90000"/>
      <a:buFont typeface="Wingdings" pitchFamily="2" charset="2"/>
      <a:buChar char="n"/>
      <a:defRPr sz="2800" kern="1200">
        <a:solidFill>
          <a:schemeClr val="accent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folHlink"/>
      </a:buClr>
      <a:buSzPct val="90000"/>
      <a:buFont typeface="Wingdings" pitchFamily="2" charset="2"/>
      <a:buChar char="n"/>
      <a:defRPr sz="2800" kern="1200">
        <a:solidFill>
          <a:schemeClr val="accent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folHlink"/>
      </a:buClr>
      <a:buSzPct val="90000"/>
      <a:buFont typeface="Wingdings" pitchFamily="2" charset="2"/>
      <a:buChar char="n"/>
      <a:defRPr sz="2800" kern="1200">
        <a:solidFill>
          <a:schemeClr val="accent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folHlink"/>
      </a:buClr>
      <a:buSzPct val="90000"/>
      <a:buFont typeface="Wingdings" pitchFamily="2" charset="2"/>
      <a:buChar char="n"/>
      <a:defRPr sz="2800" kern="1200">
        <a:solidFill>
          <a:schemeClr val="accent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accent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accent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accent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accent2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7C80"/>
    <a:srgbClr val="FFFFE1"/>
    <a:srgbClr val="FCFEDE"/>
    <a:srgbClr val="E5E1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3" autoAdjust="0"/>
    <p:restoredTop sz="83488" autoAdjust="0"/>
  </p:normalViewPr>
  <p:slideViewPr>
    <p:cSldViewPr snapToGrid="0">
      <p:cViewPr>
        <p:scale>
          <a:sx n="100" d="100"/>
          <a:sy n="100" d="100"/>
        </p:scale>
        <p:origin x="-15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91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fld id="{3E42FDD6-4FF1-438D-BD60-EE83003529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48289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use cases … scalability, reusability, distributed, high availability, performant, portability, composability, multiple languages, time to market, testability, clusters, GPUs, </a:t>
            </a:r>
          </a:p>
          <a:p>
            <a:r>
              <a:rPr lang="en-US" dirty="0" smtClean="0"/>
              <a:t>Explain SOA (loose coupled reuse) and Microservice (fowler, y = f(x), show example), REST (standards well supported),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5039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build a service:</a:t>
            </a:r>
          </a:p>
          <a:p>
            <a:pPr marL="228600" indent="-228600">
              <a:buAutoNum type="arabicParenR"/>
            </a:pPr>
            <a:r>
              <a:rPr lang="en-US" dirty="0" smtClean="0"/>
              <a:t>Debug just the service … test</a:t>
            </a:r>
            <a:r>
              <a:rPr lang="en-US" baseline="0" dirty="0" smtClean="0"/>
              <a:t> via JUnit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Marry to </a:t>
            </a:r>
            <a:r>
              <a:rPr lang="en-US" baseline="0" dirty="0" err="1" smtClean="0"/>
              <a:t>ZeroMQ</a:t>
            </a:r>
            <a:r>
              <a:rPr lang="en-US" baseline="0" dirty="0" smtClean="0"/>
              <a:t> Interface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Run sanity tests as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487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dirty="0" err="1" smtClean="0"/>
              <a:t>NDEx</a:t>
            </a:r>
            <a:endParaRPr lang="en-US" dirty="0" smtClean="0"/>
          </a:p>
          <a:p>
            <a:r>
              <a:rPr lang="en-US" dirty="0" smtClean="0"/>
              <a:t>NAV + cytoscape.js</a:t>
            </a:r>
          </a:p>
          <a:p>
            <a:pPr defTabSz="931774">
              <a:defRPr/>
            </a:pPr>
            <a:r>
              <a:rPr lang="en-US" dirty="0" smtClean="0"/>
              <a:t>Future of publishing (Elsevier, NDEx, </a:t>
            </a:r>
            <a:r>
              <a:rPr lang="en-US" dirty="0" err="1" smtClean="0"/>
              <a:t>cyNetShare</a:t>
            </a:r>
            <a:r>
              <a:rPr lang="en-US" dirty="0" smtClean="0"/>
              <a:t>)</a:t>
            </a:r>
          </a:p>
          <a:p>
            <a:pPr defTabSz="931774">
              <a:defRPr/>
            </a:pPr>
            <a:r>
              <a:rPr lang="en-US" dirty="0" smtClean="0"/>
              <a:t>Disconnected</a:t>
            </a:r>
            <a:r>
              <a:rPr lang="en-US" baseline="0" dirty="0" smtClean="0"/>
              <a:t> services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403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many services will fetch/store networks in </a:t>
            </a:r>
            <a:r>
              <a:rPr lang="en-US" dirty="0" err="1" smtClean="0"/>
              <a:t>NDEx</a:t>
            </a:r>
            <a:endParaRPr lang="en-US" dirty="0" smtClean="0"/>
          </a:p>
          <a:p>
            <a:r>
              <a:rPr lang="en-US" dirty="0" smtClean="0"/>
              <a:t>We hope to have additional service writers (GIANT, DREAM)</a:t>
            </a:r>
          </a:p>
          <a:p>
            <a:r>
              <a:rPr lang="en-US" dirty="0" smtClean="0"/>
              <a:t>We expect bridges to </a:t>
            </a:r>
            <a:r>
              <a:rPr lang="en-US" dirty="0" err="1" smtClean="0"/>
              <a:t>Taverna</a:t>
            </a:r>
            <a:r>
              <a:rPr lang="en-US" dirty="0" smtClean="0"/>
              <a:t> &amp; Galaxy</a:t>
            </a:r>
          </a:p>
          <a:p>
            <a:r>
              <a:rPr lang="en-US" dirty="0" err="1" smtClean="0"/>
              <a:t>CIAuth</a:t>
            </a:r>
            <a:r>
              <a:rPr lang="en-US" baseline="0" dirty="0" smtClean="0"/>
              <a:t> will provide infrastructure-level support for SSO</a:t>
            </a:r>
          </a:p>
          <a:p>
            <a:r>
              <a:rPr lang="en-US" baseline="0" dirty="0" smtClean="0"/>
              <a:t>Link from Cytoscape is via app, and leverages emerging long running job API</a:t>
            </a:r>
          </a:p>
          <a:p>
            <a:r>
              <a:rPr lang="en-US" baseline="0" dirty="0" smtClean="0"/>
              <a:t>App store will be publishing and discoverability venue for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25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two reuse tracks:</a:t>
            </a:r>
          </a:p>
          <a:p>
            <a:r>
              <a:rPr lang="en-US" baseline="0" dirty="0" smtClean="0"/>
              <a:t>	Grey = reusing utility services</a:t>
            </a:r>
          </a:p>
          <a:p>
            <a:r>
              <a:rPr lang="en-US" baseline="0" dirty="0" smtClean="0"/>
              <a:t>	Red = composing services into a partial or whole workflow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146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DE504C-6860-4BA2-943A-9C695E5574E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 err="1" smtClean="0"/>
              <a:t>BioCatalogue</a:t>
            </a:r>
            <a:r>
              <a:rPr lang="en-US" dirty="0" smtClean="0"/>
              <a:t> (6 REST-based network services out of 1180, 23 SOAP-based), </a:t>
            </a:r>
          </a:p>
          <a:p>
            <a:pPr defTabSz="931774">
              <a:defRPr/>
            </a:pPr>
            <a:r>
              <a:rPr lang="en-US" dirty="0" err="1"/>
              <a:t>Sharability</a:t>
            </a:r>
            <a:r>
              <a:rPr lang="en-US" dirty="0"/>
              <a:t> = datasets, algorithms, workflows</a:t>
            </a:r>
          </a:p>
          <a:p>
            <a:pPr defTabSz="931774">
              <a:defRPr/>
            </a:pPr>
            <a:r>
              <a:rPr lang="en-US" dirty="0" smtClean="0"/>
              <a:t>Workflow systems: Access </a:t>
            </a:r>
            <a:r>
              <a:rPr lang="en-US" dirty="0"/>
              <a:t>clusters &amp; Clouds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04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4009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use cases … scalability, reusability, distributed, high availability, performant, portability, composability, multiple languages, time to market, testability, clusters, GPUs, </a:t>
            </a:r>
          </a:p>
          <a:p>
            <a:r>
              <a:rPr lang="en-US" dirty="0" smtClean="0"/>
              <a:t>Explain SOA (loose coupled reuse) and Microservice (fowler, y = f(x), show example), REST (standards well supported),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503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25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25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25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55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 err="1" smtClean="0"/>
              <a:t>BioCatalogue</a:t>
            </a:r>
            <a:r>
              <a:rPr lang="en-US" dirty="0" smtClean="0"/>
              <a:t> (6 REST-based network services out of 1180, 23 SOAP-based), </a:t>
            </a:r>
          </a:p>
          <a:p>
            <a:pPr defTabSz="931774">
              <a:defRPr/>
            </a:pPr>
            <a:r>
              <a:rPr lang="en-US" dirty="0" err="1"/>
              <a:t>Sharability</a:t>
            </a:r>
            <a:r>
              <a:rPr lang="en-US" dirty="0"/>
              <a:t> = datasets, algorithms, workflows</a:t>
            </a:r>
          </a:p>
          <a:p>
            <a:pPr defTabSz="931774">
              <a:defRPr/>
            </a:pPr>
            <a:r>
              <a:rPr lang="en-US" dirty="0" smtClean="0"/>
              <a:t>Workflow systems: Access </a:t>
            </a:r>
            <a:r>
              <a:rPr lang="en-US" dirty="0"/>
              <a:t>clusters &amp; Clouds</a:t>
            </a:r>
          </a:p>
          <a:p>
            <a:endParaRPr lang="en-US" dirty="0" smtClean="0"/>
          </a:p>
          <a:p>
            <a:pPr marL="342900" indent="-342900"/>
            <a:r>
              <a:rPr lang="en-US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Visual Workflow Systems - </a:t>
            </a:r>
            <a:r>
              <a:rPr lang="en-US" sz="18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Taverna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&amp; Galaxy (&amp; </a:t>
            </a:r>
            <a:r>
              <a:rPr lang="en-US" sz="18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MyExperiment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endParaRPr lang="en-US" sz="20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800100" lvl="1" indent="-342900"/>
            <a:r>
              <a:rPr lang="en-US" sz="2000" u="sng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high level orchestration, scalable, shared workflows</a:t>
            </a:r>
          </a:p>
          <a:p>
            <a:pPr marL="342900" indent="-342900"/>
            <a:r>
              <a:rPr lang="en-US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Service Repositories - </a:t>
            </a:r>
            <a:r>
              <a:rPr lang="en-US" sz="18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BioCatalogue</a:t>
            </a:r>
            <a:endParaRPr lang="en-US" sz="20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800100" lvl="1" indent="-342900"/>
            <a:r>
              <a:rPr lang="en-US" sz="2000" u="sng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shared services</a:t>
            </a:r>
          </a:p>
          <a:p>
            <a:pPr marL="342900" indent="-342900"/>
            <a:r>
              <a:rPr lang="en-US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General programming languages &amp; tools -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Python, R, Java, </a:t>
            </a:r>
            <a:r>
              <a:rPr lang="en-US" sz="18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Matlab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8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IPython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/</a:t>
            </a:r>
            <a:r>
              <a:rPr lang="en-US" sz="18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Jupyter</a:t>
            </a:r>
            <a:endParaRPr lang="en-US" sz="20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800100" lvl="1" indent="-342900"/>
            <a:r>
              <a:rPr lang="en-US" sz="2000" u="sng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novel workflows, Cytoscape via cyREST</a:t>
            </a:r>
          </a:p>
          <a:p>
            <a:pPr marL="342900" indent="-342900"/>
            <a:r>
              <a:rPr lang="en-US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Network Analysis &amp; Visualization –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Cytoscape, cytoscape.js, </a:t>
            </a:r>
            <a:r>
              <a:rPr lang="en-US" sz="18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GeneMANIA</a:t>
            </a:r>
            <a:endParaRPr lang="en-US" sz="24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800100" lvl="1" indent="-342900"/>
            <a:r>
              <a:rPr lang="en-US" sz="2000" u="sng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novel workflows, shared as apps</a:t>
            </a:r>
          </a:p>
          <a:p>
            <a:pPr marL="342900" indent="-342900"/>
            <a:r>
              <a:rPr lang="en-US" sz="2400" kern="1200" dirty="0" smtClean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Cytoscape Cyberinfrastructure</a:t>
            </a:r>
          </a:p>
          <a:p>
            <a:pPr marL="800100" lvl="1" indent="-342900"/>
            <a:r>
              <a:rPr lang="en-US" sz="2000" u="sng" kern="1200" dirty="0" smtClean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shared workflows &amp; services </a:t>
            </a:r>
            <a:r>
              <a:rPr lang="en-US" sz="2000" u="sng" kern="1200" dirty="0" err="1" smtClean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services</a:t>
            </a:r>
            <a:r>
              <a:rPr lang="en-US" sz="2000" u="sng" kern="1200" dirty="0" smtClean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, novel workflows, scalable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042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smtClean="0"/>
              <a:t>Use Cases</a:t>
            </a:r>
          </a:p>
          <a:p>
            <a:r>
              <a:rPr lang="en-US" smtClean="0"/>
              <a:t>Why </a:t>
            </a:r>
            <a:r>
              <a:rPr lang="en-US" dirty="0" smtClean="0"/>
              <a:t>is the Cytoscape CI necessary? … relationship to Cytoscape apps</a:t>
            </a:r>
          </a:p>
          <a:p>
            <a:r>
              <a:rPr lang="en-US" dirty="0" smtClean="0"/>
              <a:t>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63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use cases … scalability, reusability, distributed, high availability, performant, portability, composability, multiple languages, time to market, testability, clusters, GPUs, </a:t>
            </a:r>
          </a:p>
          <a:p>
            <a:r>
              <a:rPr lang="en-US" dirty="0" smtClean="0"/>
              <a:t>Explain SOA (loose coupled reuse) and Microservice (fowler, y = f(x), show example), REST (standards well supported),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503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 err="1" smtClean="0"/>
              <a:t>NDEx</a:t>
            </a:r>
            <a:r>
              <a:rPr lang="en-US" dirty="0" smtClean="0"/>
              <a:t> = personal/group/public network repository</a:t>
            </a:r>
          </a:p>
          <a:p>
            <a:pPr defTabSz="931774">
              <a:defRPr/>
            </a:pPr>
            <a:r>
              <a:rPr lang="en-US" dirty="0" err="1" smtClean="0"/>
              <a:t>GeneMANIA</a:t>
            </a:r>
            <a:r>
              <a:rPr lang="en-US" dirty="0" smtClean="0"/>
              <a:t> = gene function prediction </a:t>
            </a:r>
          </a:p>
          <a:p>
            <a:pPr defTabSz="931774">
              <a:defRPr/>
            </a:pPr>
            <a:r>
              <a:rPr lang="en-US" dirty="0" err="1" smtClean="0"/>
              <a:t>BridgeDB</a:t>
            </a:r>
            <a:r>
              <a:rPr lang="en-US" baseline="0" dirty="0" smtClean="0"/>
              <a:t> = ID translation</a:t>
            </a:r>
          </a:p>
          <a:p>
            <a:pPr defTabSz="931774">
              <a:defRPr/>
            </a:pPr>
            <a:r>
              <a:rPr lang="en-US" baseline="0" dirty="0" smtClean="0"/>
              <a:t>MCODE = clustering</a:t>
            </a:r>
          </a:p>
          <a:p>
            <a:pPr defTabSz="931774">
              <a:defRPr/>
            </a:pPr>
            <a:r>
              <a:rPr lang="en-US" baseline="0" dirty="0" smtClean="0"/>
              <a:t>Analytics = spanning tree, Neo4J</a:t>
            </a:r>
          </a:p>
          <a:p>
            <a:pPr defTabSz="931774">
              <a:defRPr/>
            </a:pPr>
            <a:r>
              <a:rPr lang="en-US" baseline="0" dirty="0" smtClean="0"/>
              <a:t>Layout = </a:t>
            </a:r>
            <a:r>
              <a:rPr lang="en-US" baseline="0" dirty="0" err="1" smtClean="0"/>
              <a:t>Prefuse</a:t>
            </a:r>
            <a:r>
              <a:rPr lang="en-US" baseline="0" dirty="0" smtClean="0"/>
              <a:t>, et al</a:t>
            </a:r>
          </a:p>
          <a:p>
            <a:pPr defTabSz="931774">
              <a:defRPr/>
            </a:pPr>
            <a:endParaRPr lang="en-US" baseline="0" dirty="0" smtClean="0"/>
          </a:p>
          <a:p>
            <a:pPr defTabSz="931774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FDD6-4FF1-438D-BD60-EE83003529F1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72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2"/>
          <p:cNvGrpSpPr>
            <a:grpSpLocks/>
          </p:cNvGrpSpPr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430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43012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430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30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30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016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430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30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30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altLang="en-US" noProof="0" dirty="0" smtClean="0"/>
              <a:t>Click to edit Master title style</a:t>
            </a:r>
          </a:p>
        </p:txBody>
      </p:sp>
      <p:sp>
        <p:nvSpPr>
          <p:cNvPr id="430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430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30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3023" name="Rectangle 1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29EC131-17A7-46B9-871A-3C1EC75C5B8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3E501D-1484-45A3-87EB-5AFBE26ABE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270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7813"/>
            <a:ext cx="19431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7813"/>
            <a:ext cx="56769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09DDED-96F0-4F32-8F9B-E4ECED1EA7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926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541287B-EFEA-4FF7-8352-EC1C36FA51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55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8869D5-FD50-4732-879D-18466A7269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22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C3EA1-E90D-45BD-BC77-ECB0B87CF1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398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126263-09D0-48AA-9B5C-C7C129B561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518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ED5D2B-EC2F-4199-ABBB-000A5D0159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31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BCD221-EB02-45B4-B6B2-96A46E965B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92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498A52-AFE9-4709-B424-43ED95C01B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49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67A911-19B3-4E41-9327-71952216E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08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E8CB67-ADD0-4458-A975-7A70F46D15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80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2"/>
          <p:cNvGrpSpPr>
            <a:grpSpLocks/>
          </p:cNvGrpSpPr>
          <p:nvPr/>
        </p:nvGrpSpPr>
        <p:grpSpPr bwMode="auto">
          <a:xfrm>
            <a:off x="0" y="0"/>
            <a:ext cx="8686800" cy="4876800"/>
            <a:chOff x="0" y="0"/>
            <a:chExt cx="5472" cy="3072"/>
          </a:xfrm>
        </p:grpSpPr>
        <p:sp>
          <p:nvSpPr>
            <p:cNvPr id="419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41988" name="Group 4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419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9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19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78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9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77724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9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51575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419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419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8A127CC6-6D48-4DE7-8A18-A7BCA1E8EA6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0" y="48768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3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journal.frontiersin.org/article/10.3389/fpls.2011.00034/pdf" TargetMode="External"/><Relationship Id="rId3" Type="http://schemas.openxmlformats.org/officeDocument/2006/relationships/hyperlink" Target="http://martinfowler.com/articles/microservices.html" TargetMode="External"/><Relationship Id="rId7" Type="http://schemas.openxmlformats.org/officeDocument/2006/relationships/hyperlink" Target="https://sosa.ucsd.edu/ResearchCentral/view.jsp?id=20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rg/journal/v9/n9/full/nrg2414.html" TargetMode="External"/><Relationship Id="rId5" Type="http://schemas.openxmlformats.org/officeDocument/2006/relationships/hyperlink" Target="http://idekerlab.github.io/cy-net-share" TargetMode="External"/><Relationship Id="rId4" Type="http://schemas.openxmlformats.org/officeDocument/2006/relationships/hyperlink" Target="http://home.ndexbio.org/about-ndex-2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Model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00125" y="1614815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Step 1: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81425" y="1614815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Step 2: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0125" y="3295650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Step 3: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80427"/>
              </p:ext>
            </p:extLst>
          </p:nvPr>
        </p:nvGraphicFramePr>
        <p:xfrm>
          <a:off x="1289460" y="2047875"/>
          <a:ext cx="20669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" name="Visio" r:id="rId4" imgW="1314792" imgH="665280" progId="Visio.Drawing.11">
                  <p:embed/>
                </p:oleObj>
              </mc:Choice>
              <mc:Fallback>
                <p:oleObj name="Visio" r:id="rId4" imgW="1314792" imgH="6652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460" y="2047875"/>
                        <a:ext cx="206692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239905"/>
              </p:ext>
            </p:extLst>
          </p:nvPr>
        </p:nvGraphicFramePr>
        <p:xfrm>
          <a:off x="4011613" y="1938338"/>
          <a:ext cx="42830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name="Visio" r:id="rId6" imgW="2726525" imgH="756000" progId="Visio.Drawing.11">
                  <p:embed/>
                </p:oleObj>
              </mc:Choice>
              <mc:Fallback>
                <p:oleObj name="Visio" r:id="rId6" imgW="2726525" imgH="756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1938338"/>
                        <a:ext cx="4283075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49795"/>
              </p:ext>
            </p:extLst>
          </p:nvPr>
        </p:nvGraphicFramePr>
        <p:xfrm>
          <a:off x="1247775" y="3409950"/>
          <a:ext cx="5743575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Visio" r:id="rId8" imgW="4160672" imgH="1961010" progId="Visio.Drawing.11">
                  <p:embed/>
                </p:oleObj>
              </mc:Choice>
              <mc:Fallback>
                <p:oleObj name="Visio" r:id="rId8" imgW="4160672" imgH="19610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3409950"/>
                        <a:ext cx="5743575" cy="270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Cytoscape Cyberinfrastructure (CI)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Internet-based computing ecosystem that 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Complements</a:t>
            </a:r>
            <a:r>
              <a:rPr lang="en-US" dirty="0" smtClean="0"/>
              <a:t> Cytoscape</a:t>
            </a:r>
          </a:p>
          <a:p>
            <a:pPr lvl="1"/>
            <a:r>
              <a:rPr lang="en-US" dirty="0" smtClean="0"/>
              <a:t>Supports </a:t>
            </a:r>
            <a:r>
              <a:rPr lang="en-US" dirty="0" smtClean="0">
                <a:solidFill>
                  <a:srgbClr val="00B050"/>
                </a:solidFill>
              </a:rPr>
              <a:t>producers, consumers</a:t>
            </a:r>
            <a:r>
              <a:rPr lang="en-US" dirty="0" smtClean="0"/>
              <a:t>, and operators (as COIs)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Scales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evolves</a:t>
            </a:r>
            <a:r>
              <a:rPr lang="en-US" dirty="0" smtClean="0"/>
              <a:t> to support data acquisition, computing, storage, management, integration, mining, and visualization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Sharable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00B050"/>
                </a:solidFill>
              </a:rPr>
              <a:t>Testable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Coevolution </a:t>
            </a:r>
            <a:r>
              <a:rPr lang="en-US" dirty="0"/>
              <a:t>– community w/ CI / community</a:t>
            </a:r>
          </a:p>
          <a:p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err="1" smtClean="0">
                <a:solidFill>
                  <a:srgbClr val="00B050"/>
                </a:solidFill>
              </a:rPr>
              <a:t>Microservices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00B050"/>
                </a:solidFill>
              </a:rPr>
              <a:t>data bus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00B050"/>
                </a:solidFill>
              </a:rPr>
              <a:t>discovery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8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846040" y="752476"/>
            <a:ext cx="2297960" cy="1436170"/>
          </a:xfrm>
          <a:prstGeom prst="rect">
            <a:avLst/>
          </a:prstGeom>
          <a:solidFill>
            <a:srgbClr val="FFFFE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Ecosystem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475" y="1581150"/>
            <a:ext cx="8391525" cy="411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Visual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Workflow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Systems -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Taverna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&amp; Galaxy (&amp;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MyExperiment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)</a:t>
            </a:r>
            <a:endParaRPr lang="en-US" sz="2000" dirty="0" smtClean="0">
              <a:solidFill>
                <a:schemeClr val="tx1"/>
              </a:solidFill>
              <a:latin typeface="+mn-lt"/>
            </a:endParaRPr>
          </a:p>
          <a:p>
            <a:pPr marL="342900" indent="-342900"/>
            <a:endParaRPr lang="en-US" sz="2400" dirty="0" smtClean="0">
              <a:solidFill>
                <a:schemeClr val="tx1"/>
              </a:solidFill>
              <a:latin typeface="+mn-lt"/>
            </a:endParaRPr>
          </a:p>
          <a:p>
            <a:pPr marL="342900" indent="-342900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Service Repositories -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BioCatalogue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/>
            <a:endParaRPr lang="en-US" sz="2400" dirty="0" smtClean="0">
              <a:solidFill>
                <a:schemeClr val="tx1"/>
              </a:solidFill>
              <a:latin typeface="+mn-lt"/>
            </a:endParaRPr>
          </a:p>
          <a:p>
            <a:pPr marL="342900" indent="-342900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General programming languages &amp; tools - 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Python, R, Java, Matlab,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IPython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Jupyter</a:t>
            </a:r>
            <a:endParaRPr lang="en-US" sz="2000" dirty="0" smtClean="0">
              <a:solidFill>
                <a:schemeClr val="tx1"/>
              </a:solidFill>
              <a:latin typeface="+mn-lt"/>
            </a:endParaRPr>
          </a:p>
          <a:p>
            <a:pPr marL="342900" indent="-342900"/>
            <a:endParaRPr lang="en-US" sz="2400" dirty="0" smtClean="0">
              <a:solidFill>
                <a:schemeClr val="tx1"/>
              </a:solidFill>
              <a:latin typeface="+mn-lt"/>
            </a:endParaRPr>
          </a:p>
          <a:p>
            <a:pPr marL="342900" indent="-342900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Network Analysis &amp; Visualization – 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Cytoscape, cytoscape.js,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GeneMANIA</a:t>
            </a:r>
            <a:endParaRPr lang="en-US" sz="2400" dirty="0" smtClean="0">
              <a:solidFill>
                <a:schemeClr val="tx1"/>
              </a:solidFill>
              <a:latin typeface="+mn-lt"/>
            </a:endParaRPr>
          </a:p>
          <a:p>
            <a:pPr marL="342900" indent="-342900"/>
            <a:endParaRPr lang="en-US" sz="24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11</a:t>
            </a:fld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032804" y="2754300"/>
            <a:ext cx="3755160" cy="2591479"/>
            <a:chOff x="4250663" y="3527929"/>
            <a:chExt cx="3755160" cy="2591479"/>
          </a:xfrm>
        </p:grpSpPr>
        <p:sp>
          <p:nvSpPr>
            <p:cNvPr id="4" name="TextBox 3"/>
            <p:cNvSpPr txBox="1"/>
            <p:nvPr/>
          </p:nvSpPr>
          <p:spPr>
            <a:xfrm>
              <a:off x="4250663" y="3527929"/>
              <a:ext cx="3717043" cy="2591479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dirty="0">
                  <a:solidFill>
                    <a:srgbClr val="FFFF00"/>
                  </a:solidFill>
                </a:rPr>
                <a:t>Cytoscape </a:t>
              </a:r>
              <a:r>
                <a:rPr lang="en-US" dirty="0" smtClean="0">
                  <a:solidFill>
                    <a:srgbClr val="FFFF00"/>
                  </a:solidFill>
                </a:rPr>
                <a:t>CI</a:t>
              </a:r>
              <a:endParaRPr lang="en-US" dirty="0">
                <a:solidFill>
                  <a:srgbClr val="FFFF00"/>
                </a:solidFill>
              </a:endParaRPr>
            </a:p>
            <a:p>
              <a:pPr lvl="1" indent="-457200"/>
              <a:r>
                <a:rPr lang="en-US" dirty="0">
                  <a:solidFill>
                    <a:srgbClr val="FFFF00"/>
                  </a:solidFill>
                </a:rPr>
                <a:t>shared workflows</a:t>
              </a:r>
            </a:p>
            <a:p>
              <a:pPr lvl="1" indent="-457200"/>
              <a:r>
                <a:rPr lang="en-US" dirty="0">
                  <a:solidFill>
                    <a:srgbClr val="FFFF00"/>
                  </a:solidFill>
                </a:rPr>
                <a:t>shared services</a:t>
              </a:r>
            </a:p>
            <a:p>
              <a:pPr lvl="1" indent="-457200"/>
              <a:r>
                <a:rPr lang="en-US" dirty="0">
                  <a:solidFill>
                    <a:srgbClr val="FFFF00"/>
                  </a:solidFill>
                </a:rPr>
                <a:t>novel workflows</a:t>
              </a:r>
            </a:p>
            <a:p>
              <a:pPr lvl="1" indent="-457200"/>
              <a:r>
                <a:rPr lang="en-US" dirty="0">
                  <a:solidFill>
                    <a:srgbClr val="FFFF00"/>
                  </a:solidFill>
                </a:rPr>
                <a:t>scalable</a:t>
              </a: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4250663" y="4000500"/>
              <a:ext cx="3755160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3266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77838"/>
            <a:ext cx="7772400" cy="1143000"/>
          </a:xfrm>
        </p:spPr>
        <p:txBody>
          <a:bodyPr/>
          <a:lstStyle/>
          <a:p>
            <a:r>
              <a:rPr lang="en-US" dirty="0" smtClean="0"/>
              <a:t>CI &amp; Network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76275" y="2324100"/>
            <a:ext cx="1438275" cy="86677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None/>
              <a:tabLst/>
            </a:pPr>
            <a:r>
              <a:rPr lang="en-US" sz="2400" b="1" dirty="0" smtClean="0">
                <a:solidFill>
                  <a:schemeClr val="tx1"/>
                </a:solidFill>
              </a:rPr>
              <a:t>Identify network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95525" y="2324100"/>
            <a:ext cx="1724025" cy="86677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Add data to </a:t>
            </a:r>
            <a:r>
              <a:rPr lang="en-US" sz="2400" b="1" dirty="0" smtClean="0">
                <a:solidFill>
                  <a:schemeClr val="tx1"/>
                </a:solidFill>
              </a:rPr>
              <a:t>network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210052" y="2333624"/>
            <a:ext cx="1257298" cy="8572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Layout nodes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657852" y="2333625"/>
            <a:ext cx="1257298" cy="8572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Color nodes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105650" y="2324100"/>
            <a:ext cx="1333500" cy="8572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Publish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0" name="Curved Down Arrow 29"/>
          <p:cNvSpPr/>
          <p:nvPr/>
        </p:nvSpPr>
        <p:spPr bwMode="auto">
          <a:xfrm>
            <a:off x="1971674" y="2038350"/>
            <a:ext cx="552451" cy="285749"/>
          </a:xfrm>
          <a:prstGeom prst="curved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31" name="Curved Down Arrow 30"/>
          <p:cNvSpPr/>
          <p:nvPr/>
        </p:nvSpPr>
        <p:spPr bwMode="auto">
          <a:xfrm>
            <a:off x="3867149" y="2047875"/>
            <a:ext cx="552451" cy="285749"/>
          </a:xfrm>
          <a:prstGeom prst="curved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32" name="Curved Down Arrow 31"/>
          <p:cNvSpPr/>
          <p:nvPr/>
        </p:nvSpPr>
        <p:spPr bwMode="auto">
          <a:xfrm>
            <a:off x="5381626" y="2038349"/>
            <a:ext cx="552451" cy="285749"/>
          </a:xfrm>
          <a:prstGeom prst="curved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33" name="Curved Down Arrow 32"/>
          <p:cNvSpPr/>
          <p:nvPr/>
        </p:nvSpPr>
        <p:spPr bwMode="auto">
          <a:xfrm>
            <a:off x="6753226" y="2047874"/>
            <a:ext cx="552451" cy="285749"/>
          </a:xfrm>
          <a:prstGeom prst="curved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5362" y="3333750"/>
            <a:ext cx="7546974" cy="800100"/>
            <a:chOff x="995362" y="2905125"/>
            <a:chExt cx="7546974" cy="8001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2905125"/>
              <a:ext cx="800100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487" y="2905125"/>
              <a:ext cx="800100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651" y="2905125"/>
              <a:ext cx="800100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6451" y="2905125"/>
              <a:ext cx="800100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350" y="2905125"/>
              <a:ext cx="800100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7" descr="EMBL European Bioinformatics Institut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23"/>
            <a:stretch/>
          </p:blipFill>
          <p:spPr bwMode="auto">
            <a:xfrm>
              <a:off x="1609724" y="2991602"/>
              <a:ext cx="571500" cy="627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386" y="3100047"/>
              <a:ext cx="385763" cy="410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0" descr="json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206" y="3100047"/>
              <a:ext cx="382588" cy="38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ile"/>
            <p:cNvSpPr>
              <a:spLocks noEditPoints="1" noChangeArrowheads="1"/>
            </p:cNvSpPr>
            <p:nvPr/>
          </p:nvSpPr>
          <p:spPr bwMode="auto">
            <a:xfrm>
              <a:off x="1824036" y="3376612"/>
              <a:ext cx="390524" cy="328613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ile"/>
            <p:cNvSpPr>
              <a:spLocks noEditPoints="1" noChangeArrowheads="1"/>
            </p:cNvSpPr>
            <p:nvPr/>
          </p:nvSpPr>
          <p:spPr bwMode="auto">
            <a:xfrm>
              <a:off x="3586160" y="3376612"/>
              <a:ext cx="390524" cy="328613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ile"/>
            <p:cNvSpPr>
              <a:spLocks noEditPoints="1" noChangeArrowheads="1"/>
            </p:cNvSpPr>
            <p:nvPr/>
          </p:nvSpPr>
          <p:spPr bwMode="auto">
            <a:xfrm>
              <a:off x="8151812" y="3372190"/>
              <a:ext cx="390524" cy="328613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175862" y="4478338"/>
            <a:ext cx="7421286" cy="554038"/>
            <a:chOff x="1175862" y="4478338"/>
            <a:chExt cx="7421286" cy="554038"/>
          </a:xfrm>
        </p:grpSpPr>
        <p:pic>
          <p:nvPicPr>
            <p:cNvPr id="3077" name="Picture 5" descr="http://www.ndexbio.org/wp-content/uploads/2015/05/NDEXLogo-transp-n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862" y="4478338"/>
              <a:ext cx="976787" cy="554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lowchart: Alternate Process 34"/>
            <p:cNvSpPr/>
            <p:nvPr/>
          </p:nvSpPr>
          <p:spPr bwMode="auto">
            <a:xfrm>
              <a:off x="2464593" y="4573588"/>
              <a:ext cx="1385887" cy="384176"/>
            </a:xfrm>
            <a:prstGeom prst="flowChartAlternateProcess">
              <a:avLst/>
            </a:prstGeom>
            <a:solidFill>
              <a:schemeClr val="accent3">
                <a:lumMod val="90000"/>
              </a:schemeClr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New Service</a:t>
              </a:r>
            </a:p>
          </p:txBody>
        </p:sp>
        <p:sp>
          <p:nvSpPr>
            <p:cNvPr id="49" name="Flowchart: Alternate Process 48"/>
            <p:cNvSpPr/>
            <p:nvPr/>
          </p:nvSpPr>
          <p:spPr bwMode="auto">
            <a:xfrm>
              <a:off x="4145757" y="4563269"/>
              <a:ext cx="1385887" cy="384176"/>
            </a:xfrm>
            <a:prstGeom prst="flowChartAlternateProcess">
              <a:avLst/>
            </a:prstGeom>
            <a:solidFill>
              <a:schemeClr val="accent3">
                <a:lumMod val="90000"/>
              </a:schemeClr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New Service</a:t>
              </a:r>
            </a:p>
          </p:txBody>
        </p:sp>
        <p:sp>
          <p:nvSpPr>
            <p:cNvPr id="50" name="Flowchart: Alternate Process 49"/>
            <p:cNvSpPr/>
            <p:nvPr/>
          </p:nvSpPr>
          <p:spPr bwMode="auto">
            <a:xfrm>
              <a:off x="5593557" y="4574382"/>
              <a:ext cx="1385887" cy="384176"/>
            </a:xfrm>
            <a:prstGeom prst="flowChartAlternateProcess">
              <a:avLst/>
            </a:prstGeom>
            <a:solidFill>
              <a:schemeClr val="accent3">
                <a:lumMod val="90000"/>
              </a:schemeClr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New Service</a:t>
              </a:r>
            </a:p>
          </p:txBody>
        </p:sp>
        <p:sp>
          <p:nvSpPr>
            <p:cNvPr id="51" name="Flowchart: Alternate Process 50"/>
            <p:cNvSpPr/>
            <p:nvPr/>
          </p:nvSpPr>
          <p:spPr bwMode="auto">
            <a:xfrm>
              <a:off x="7079456" y="4563269"/>
              <a:ext cx="1385887" cy="384176"/>
            </a:xfrm>
            <a:prstGeom prst="flowChartAlternateProcess">
              <a:avLst/>
            </a:prstGeom>
            <a:solidFill>
              <a:schemeClr val="accent3">
                <a:lumMod val="90000"/>
              </a:schemeClr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New Service</a:t>
              </a:r>
            </a:p>
          </p:txBody>
        </p:sp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14504">
              <a:off x="7308696" y="4660983"/>
              <a:ext cx="1288452" cy="21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" name="Flowchart: Alternate Process 72"/>
          <p:cNvSpPr/>
          <p:nvPr/>
        </p:nvSpPr>
        <p:spPr bwMode="auto">
          <a:xfrm>
            <a:off x="2788442" y="1654173"/>
            <a:ext cx="1145381" cy="384176"/>
          </a:xfrm>
          <a:prstGeom prst="flowChartAlternateProcess">
            <a:avLst/>
          </a:prstGeom>
          <a:solidFill>
            <a:schemeClr val="accent3">
              <a:lumMod val="9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None/>
              <a:tabLst/>
            </a:pPr>
            <a:r>
              <a:rPr lang="en-US" sz="1600" dirty="0" err="1" smtClean="0">
                <a:solidFill>
                  <a:schemeClr val="tx1"/>
                </a:solidFill>
              </a:rPr>
              <a:t>BridgeDB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664254" y="5486400"/>
            <a:ext cx="5917645" cy="723900"/>
            <a:chOff x="1664254" y="5057775"/>
            <a:chExt cx="5917645" cy="72390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664254" y="5057775"/>
              <a:ext cx="5917645" cy="7239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itchFamily="2" charset="2"/>
                <a:buChar char="n"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  <p:pic>
          <p:nvPicPr>
            <p:cNvPr id="3088" name="Picture 1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324" y="5305424"/>
              <a:ext cx="3143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9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966" y="5276849"/>
              <a:ext cx="371475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0" name="Picture 1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812" y="5281612"/>
              <a:ext cx="28575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1" name="Picture 1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1" y="5267324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2" name="Picture 2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073" y="5253037"/>
              <a:ext cx="4667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3" name="Picture 21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451" y="5310187"/>
              <a:ext cx="51435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4" name="Picture 2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6451" y="5200649"/>
              <a:ext cx="342900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5" name="Picture 2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238" y="5181599"/>
              <a:ext cx="42862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6" name="Picture 24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9456" y="5186362"/>
              <a:ext cx="41910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Up-Down Arrow 47"/>
          <p:cNvSpPr/>
          <p:nvPr/>
        </p:nvSpPr>
        <p:spPr bwMode="auto">
          <a:xfrm>
            <a:off x="4400550" y="4574382"/>
            <a:ext cx="342900" cy="790575"/>
          </a:xfrm>
          <a:prstGeom prst="up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30946" y="4789383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b="1" dirty="0" smtClean="0">
                <a:solidFill>
                  <a:srgbClr val="00B050"/>
                </a:solidFill>
              </a:rPr>
              <a:t>Clients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743450" y="478938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b="1" dirty="0" smtClean="0">
                <a:solidFill>
                  <a:srgbClr val="00B050"/>
                </a:solidFill>
              </a:rPr>
              <a:t>Services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2836467" y="2098278"/>
            <a:ext cx="295273" cy="175418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1847607" y="2181223"/>
            <a:ext cx="5591655" cy="414267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FFFF00"/>
                </a:solidFill>
              </a:rPr>
              <a:t>Critical CI Outcomes</a:t>
            </a:r>
          </a:p>
          <a:p>
            <a:pPr marL="457200" indent="-457200"/>
            <a:r>
              <a:rPr lang="en-US" dirty="0" smtClean="0">
                <a:solidFill>
                  <a:srgbClr val="FFFF00"/>
                </a:solidFill>
              </a:rPr>
              <a:t>Cheap services ~</a:t>
            </a:r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 innovation</a:t>
            </a:r>
          </a:p>
          <a:p>
            <a:pPr marL="457200" indent="-457200"/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Reproducible workflows</a:t>
            </a:r>
          </a:p>
          <a:p>
            <a:pPr marL="457200" indent="-457200"/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Interoperable tool chains</a:t>
            </a:r>
          </a:p>
          <a:p>
            <a:pPr marL="457200" indent="-457200"/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Code &amp; algorithm reusability</a:t>
            </a:r>
          </a:p>
          <a:p>
            <a:pPr marL="457200" indent="-457200"/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Community</a:t>
            </a:r>
          </a:p>
          <a:p>
            <a:pPr marL="457200" indent="-457200"/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Community</a:t>
            </a:r>
          </a:p>
          <a:p>
            <a:pPr marL="457200" indent="-457200"/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Community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876424" y="2657475"/>
            <a:ext cx="5543788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49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-0.0888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48" grpId="0" animBg="1"/>
      <p:bldP spid="52" grpId="0"/>
      <p:bldP spid="7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203761"/>
              </p:ext>
            </p:extLst>
          </p:nvPr>
        </p:nvGraphicFramePr>
        <p:xfrm>
          <a:off x="1243881" y="1666875"/>
          <a:ext cx="3045544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" name="Visio" r:id="rId4" imgW="3993071" imgH="3343751" progId="Visio.Drawing.11">
                  <p:embed/>
                </p:oleObj>
              </mc:Choice>
              <mc:Fallback>
                <p:oleObj name="Visio" r:id="rId4" imgW="3993071" imgH="33437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881" y="1666875"/>
                        <a:ext cx="3045544" cy="260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83896"/>
              </p:ext>
            </p:extLst>
          </p:nvPr>
        </p:nvGraphicFramePr>
        <p:xfrm>
          <a:off x="4867274" y="1752898"/>
          <a:ext cx="3543301" cy="2161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" name="Visio" r:id="rId6" imgW="3993071" imgH="2419826" progId="Visio.Drawing.11">
                  <p:embed/>
                </p:oleObj>
              </mc:Choice>
              <mc:Fallback>
                <p:oleObj name="Visio" r:id="rId6" imgW="3993071" imgH="241982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4" y="1752898"/>
                        <a:ext cx="3543301" cy="21610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4181475" y="24003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12" tIns="49212" rIns="100012" bIns="49212" anchor="ctr"/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32428"/>
              </p:ext>
            </p:extLst>
          </p:nvPr>
        </p:nvGraphicFramePr>
        <p:xfrm>
          <a:off x="3418681" y="5080311"/>
          <a:ext cx="2287588" cy="92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" name="Equation" r:id="rId8" imgW="583920" imgH="203040" progId="Equation.3">
                  <p:embed/>
                </p:oleObj>
              </mc:Choice>
              <mc:Fallback>
                <p:oleObj name="Equation" r:id="rId8" imgW="5839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18681" y="5080311"/>
                        <a:ext cx="2287588" cy="926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76300" y="4448175"/>
            <a:ext cx="738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For a service, the meaning of life: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81100" y="1690135"/>
            <a:ext cx="7067550" cy="3453253"/>
            <a:chOff x="6105525" y="5376310"/>
            <a:chExt cx="7067550" cy="3453253"/>
          </a:xfrm>
        </p:grpSpPr>
        <p:sp>
          <p:nvSpPr>
            <p:cNvPr id="11" name="TextBox 10"/>
            <p:cNvSpPr txBox="1"/>
            <p:nvPr/>
          </p:nvSpPr>
          <p:spPr>
            <a:xfrm>
              <a:off x="6105525" y="5376310"/>
              <a:ext cx="7058268" cy="3453253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dirty="0" smtClean="0">
                  <a:solidFill>
                    <a:srgbClr val="FFFF00"/>
                  </a:solidFill>
                </a:rPr>
                <a:t>Benefits</a:t>
              </a:r>
            </a:p>
            <a:p>
              <a:pPr marL="457200" indent="-457200"/>
              <a:r>
                <a:rPr lang="en-US" altLang="en-US" kern="0" dirty="0" smtClean="0">
                  <a:solidFill>
                    <a:srgbClr val="FFFF00"/>
                  </a:solidFill>
                </a:rPr>
                <a:t>Loose </a:t>
              </a:r>
              <a:r>
                <a:rPr lang="en-US" altLang="en-US" kern="0" dirty="0">
                  <a:solidFill>
                    <a:srgbClr val="FFFF00"/>
                  </a:solidFill>
                </a:rPr>
                <a:t>Coupling</a:t>
              </a:r>
            </a:p>
            <a:p>
              <a:pPr marL="457200" indent="-457200"/>
              <a:r>
                <a:rPr lang="en-US" altLang="en-US" kern="0" dirty="0">
                  <a:solidFill>
                    <a:srgbClr val="FFFF00"/>
                  </a:solidFill>
                </a:rPr>
                <a:t>Late Binding</a:t>
              </a:r>
            </a:p>
            <a:p>
              <a:pPr marL="457200" indent="-457200">
                <a:lnSpc>
                  <a:spcPct val="80000"/>
                </a:lnSpc>
              </a:pPr>
              <a:r>
                <a:rPr lang="en-US" altLang="en-US" kern="0" dirty="0">
                  <a:solidFill>
                    <a:srgbClr val="FFFF00"/>
                  </a:solidFill>
                </a:rPr>
                <a:t>Decentralized </a:t>
              </a:r>
              <a:endParaRPr lang="en-US" altLang="en-US" kern="0" dirty="0" smtClean="0">
                <a:solidFill>
                  <a:srgbClr val="FFFF00"/>
                </a:solidFill>
              </a:endParaRPr>
            </a:p>
            <a:p>
              <a:pPr>
                <a:lnSpc>
                  <a:spcPct val="80000"/>
                </a:lnSpc>
                <a:buNone/>
              </a:pPr>
              <a:r>
                <a:rPr lang="en-US" altLang="en-US" kern="0" dirty="0">
                  <a:solidFill>
                    <a:srgbClr val="FFFF00"/>
                  </a:solidFill>
                </a:rPr>
                <a:t>	</a:t>
              </a:r>
              <a:r>
                <a:rPr lang="en-US" altLang="en-US" kern="0" dirty="0" smtClean="0">
                  <a:solidFill>
                    <a:srgbClr val="FFFF00"/>
                  </a:solidFill>
                </a:rPr>
                <a:t>Governance</a:t>
              </a:r>
              <a:endParaRPr lang="en-US" altLang="en-US" kern="0" dirty="0">
                <a:solidFill>
                  <a:srgbClr val="FFFF00"/>
                </a:solidFill>
              </a:endParaRPr>
            </a:p>
            <a:p>
              <a:pPr marL="457200" indent="-457200"/>
              <a:r>
                <a:rPr lang="en-US" altLang="en-US" kern="0" dirty="0">
                  <a:solidFill>
                    <a:srgbClr val="FFFF00"/>
                  </a:solidFill>
                </a:rPr>
                <a:t>Scalability</a:t>
              </a:r>
            </a:p>
            <a:p>
              <a:pPr marL="457200" indent="-457200"/>
              <a:r>
                <a:rPr lang="en-US" altLang="en-US" kern="0" dirty="0" smtClean="0">
                  <a:solidFill>
                    <a:srgbClr val="FFFF00"/>
                  </a:solidFill>
                </a:rPr>
                <a:t>Reusability</a:t>
              </a:r>
              <a:endParaRPr lang="en-US" altLang="en-US" kern="0" dirty="0">
                <a:solidFill>
                  <a:srgbClr val="FFFF00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6124332" y="5893375"/>
              <a:ext cx="7029451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10165520" y="5893375"/>
              <a:ext cx="3007555" cy="2936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/>
              <a:r>
                <a:rPr lang="en-US" altLang="en-US" kern="0" dirty="0">
                  <a:solidFill>
                    <a:srgbClr val="FFFF00"/>
                  </a:solidFill>
                </a:rPr>
                <a:t>Distributability</a:t>
              </a:r>
            </a:p>
            <a:p>
              <a:pPr marL="457200" indent="-457200"/>
              <a:r>
                <a:rPr lang="en-US" altLang="en-US" kern="0" dirty="0">
                  <a:solidFill>
                    <a:srgbClr val="FFFF00"/>
                  </a:solidFill>
                </a:rPr>
                <a:t>Portability</a:t>
              </a:r>
            </a:p>
            <a:p>
              <a:pPr marL="457200" indent="-457200">
                <a:lnSpc>
                  <a:spcPct val="80000"/>
                </a:lnSpc>
              </a:pPr>
              <a:r>
                <a:rPr lang="en-US" altLang="en-US" kern="0" dirty="0">
                  <a:solidFill>
                    <a:srgbClr val="FFFF00"/>
                  </a:solidFill>
                </a:rPr>
                <a:t>Composability</a:t>
              </a:r>
            </a:p>
            <a:p>
              <a:pPr marL="457200" indent="-457200"/>
              <a:r>
                <a:rPr lang="en-US" altLang="en-US" kern="0" dirty="0">
                  <a:solidFill>
                    <a:srgbClr val="FFFF00"/>
                  </a:solidFill>
                </a:rPr>
                <a:t>Interoperability</a:t>
              </a:r>
            </a:p>
            <a:p>
              <a:pPr marL="457200" indent="-457200">
                <a:lnSpc>
                  <a:spcPct val="80000"/>
                </a:lnSpc>
              </a:pPr>
              <a:r>
                <a:rPr lang="en-US" altLang="en-US" kern="0" dirty="0">
                  <a:solidFill>
                    <a:srgbClr val="FFFF00"/>
                  </a:solidFill>
                </a:rPr>
                <a:t>Testability</a:t>
              </a:r>
            </a:p>
            <a:p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98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Cytoscape CI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722130"/>
              </p:ext>
            </p:extLst>
          </p:nvPr>
        </p:nvGraphicFramePr>
        <p:xfrm>
          <a:off x="895350" y="1733549"/>
          <a:ext cx="7905750" cy="3110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Visio" r:id="rId4" imgW="7200934" imgH="2841480" progId="Visio.Drawing.11">
                  <p:embed/>
                </p:oleObj>
              </mc:Choice>
              <mc:Fallback>
                <p:oleObj name="Visio" r:id="rId4" imgW="7200934" imgH="284148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733549"/>
                        <a:ext cx="7905750" cy="3110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3" name="Oval 2"/>
          <p:cNvSpPr/>
          <p:nvPr/>
        </p:nvSpPr>
        <p:spPr bwMode="auto">
          <a:xfrm>
            <a:off x="3981450" y="2752725"/>
            <a:ext cx="2095500" cy="61912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3" idx="3"/>
          </p:cNvCxnSpPr>
          <p:nvPr/>
        </p:nvCxnSpPr>
        <p:spPr bwMode="auto">
          <a:xfrm flipH="1">
            <a:off x="3543300" y="3281181"/>
            <a:ext cx="745029" cy="1824219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  <a:extLst/>
        </p:spPr>
      </p:cxnSp>
      <p:sp>
        <p:nvSpPr>
          <p:cNvPr id="9" name="TextBox 8"/>
          <p:cNvSpPr txBox="1"/>
          <p:nvPr/>
        </p:nvSpPr>
        <p:spPr>
          <a:xfrm>
            <a:off x="704850" y="5105400"/>
            <a:ext cx="7791450" cy="104028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/>
            <a:r>
              <a:rPr lang="en-US" b="1" dirty="0" smtClean="0">
                <a:solidFill>
                  <a:srgbClr val="C00000"/>
                </a:solidFill>
              </a:rPr>
              <a:t>CX is an aspect-oriented transfer format</a:t>
            </a:r>
          </a:p>
          <a:p>
            <a:pPr marL="457200" indent="-457200"/>
            <a:r>
              <a:rPr lang="en-US" b="1" dirty="0" smtClean="0">
                <a:solidFill>
                  <a:srgbClr val="C00000"/>
                </a:solidFill>
              </a:rPr>
              <a:t>CX carries networks and related data</a:t>
            </a:r>
          </a:p>
        </p:txBody>
      </p:sp>
    </p:spTree>
    <p:extLst>
      <p:ext uri="{BB962C8B-B14F-4D97-AF65-F5344CB8AC3E}">
        <p14:creationId xmlns:p14="http://schemas.microsoft.com/office/powerpoint/2010/main" val="164767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Perspective -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15</a:t>
            </a:fld>
            <a:endParaRPr lang="en-US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803327"/>
              </p:ext>
            </p:extLst>
          </p:nvPr>
        </p:nvGraphicFramePr>
        <p:xfrm>
          <a:off x="1076325" y="1762125"/>
          <a:ext cx="73152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" name="Visio" r:id="rId3" imgW="4653310" imgH="1319490" progId="Visio.Drawing.11">
                  <p:embed/>
                </p:oleObj>
              </mc:Choice>
              <mc:Fallback>
                <p:oleObj name="Visio" r:id="rId3" imgW="4653310" imgH="13194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1762125"/>
                        <a:ext cx="73152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66775" y="4295775"/>
            <a:ext cx="7811754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 Long running jobs require long running clients</a:t>
            </a:r>
          </a:p>
          <a:p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Allows only one service at a time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42926"/>
              </p:ext>
            </p:extLst>
          </p:nvPr>
        </p:nvGraphicFramePr>
        <p:xfrm>
          <a:off x="1438275" y="1557338"/>
          <a:ext cx="6400800" cy="52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" name="Visio" r:id="rId3" imgW="4637010" imgH="3832110" progId="Visio.Drawing.11">
                  <p:embed/>
                </p:oleObj>
              </mc:Choice>
              <mc:Fallback>
                <p:oleObj name="Visio" r:id="rId3" imgW="4637010" imgH="383211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557338"/>
                        <a:ext cx="6400800" cy="528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Perspective - Elaborated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16</a:t>
            </a:fld>
            <a:endParaRPr lang="en-US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749310"/>
              </p:ext>
            </p:extLst>
          </p:nvPr>
        </p:nvGraphicFramePr>
        <p:xfrm>
          <a:off x="1828801" y="4666016"/>
          <a:ext cx="1457324" cy="1058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name="Visio" r:id="rId5" imgW="895430" imgH="616140" progId="Visio.Drawing.11">
                  <p:embed/>
                </p:oleObj>
              </mc:Choice>
              <mc:Fallback>
                <p:oleObj name="Visio" r:id="rId5" imgW="895430" imgH="61614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4666016"/>
                        <a:ext cx="1457324" cy="10585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792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Perspective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17</a:t>
            </a:fld>
            <a:endParaRPr lang="en-US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997724"/>
              </p:ext>
            </p:extLst>
          </p:nvPr>
        </p:nvGraphicFramePr>
        <p:xfrm>
          <a:off x="571500" y="1905000"/>
          <a:ext cx="7900988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" name="Visio" r:id="rId4" imgW="5029065" imgH="2616300" progId="Visio.Drawing.11">
                  <p:embed/>
                </p:oleObj>
              </mc:Choice>
              <mc:Fallback>
                <p:oleObj name="Visio" r:id="rId4" imgW="5029065" imgH="26163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1500" y="1905000"/>
                        <a:ext cx="7900988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595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18</a:t>
            </a:fld>
            <a:endParaRPr lang="en-US" alt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4973"/>
              </p:ext>
            </p:extLst>
          </p:nvPr>
        </p:nvGraphicFramePr>
        <p:xfrm>
          <a:off x="685800" y="1524000"/>
          <a:ext cx="8039100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1" name="Visio" r:id="rId4" imgW="5633082" imgH="3568860" progId="Visio.Drawing.11">
                  <p:embed/>
                </p:oleObj>
              </mc:Choice>
              <mc:Fallback>
                <p:oleObj name="Visio" r:id="rId4" imgW="5633082" imgH="356886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8039100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99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19</a:t>
            </a:fld>
            <a:endParaRPr lang="en-US" alt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371159"/>
              </p:ext>
            </p:extLst>
          </p:nvPr>
        </p:nvGraphicFramePr>
        <p:xfrm>
          <a:off x="685800" y="1524000"/>
          <a:ext cx="8039100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4" name="Visio" r:id="rId4" imgW="5633082" imgH="3568860" progId="Visio.Drawing.11">
                  <p:embed/>
                </p:oleObj>
              </mc:Choice>
              <mc:Fallback>
                <p:oleObj name="Visio" r:id="rId4" imgW="5633082" imgH="356886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8039100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6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Perspective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2</a:t>
            </a:fld>
            <a:endParaRPr lang="en-US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535524"/>
              </p:ext>
            </p:extLst>
          </p:nvPr>
        </p:nvGraphicFramePr>
        <p:xfrm>
          <a:off x="542925" y="1562100"/>
          <a:ext cx="8629650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Visio" r:id="rId3" imgW="5688250" imgH="3832110" progId="Visio.Drawing.11">
                  <p:embed/>
                </p:oleObj>
              </mc:Choice>
              <mc:Fallback>
                <p:oleObj name="Visio" r:id="rId3" imgW="5688250" imgH="38321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1562100"/>
                        <a:ext cx="8629650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13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Later w/Reuse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20</a:t>
            </a:fld>
            <a:endParaRPr lang="en-US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46370"/>
              </p:ext>
            </p:extLst>
          </p:nvPr>
        </p:nvGraphicFramePr>
        <p:xfrm>
          <a:off x="685800" y="1524000"/>
          <a:ext cx="8039100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8" name="Visio" r:id="rId4" imgW="5633082" imgH="3568860" progId="Visio.Drawing.11">
                  <p:embed/>
                </p:oleObj>
              </mc:Choice>
              <mc:Fallback>
                <p:oleObj name="Visio" r:id="rId4" imgW="5633082" imgH="356886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8039100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45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Reading List</a:t>
            </a:r>
            <a:endParaRPr lang="en-US" altLang="en-US" dirty="0"/>
          </a:p>
        </p:txBody>
      </p:sp>
      <p:sp>
        <p:nvSpPr>
          <p:cNvPr id="420867" name="Rectangle 3"/>
          <p:cNvSpPr>
            <a:spLocks noGrp="1" noChangeArrowheads="1"/>
          </p:cNvSpPr>
          <p:nvPr>
            <p:ph idx="1"/>
          </p:nvPr>
        </p:nvSpPr>
        <p:spPr>
          <a:xfrm>
            <a:off x="800101" y="1600200"/>
            <a:ext cx="8191500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smtClean="0">
                <a:hlinkClick r:id="rId3"/>
              </a:rPr>
              <a:t>http://martinfowler.com/articles/microservices.html</a:t>
            </a:r>
            <a:endParaRPr lang="en-US" altLang="en-US" sz="2000" dirty="0" smtClean="0"/>
          </a:p>
          <a:p>
            <a:pPr>
              <a:lnSpc>
                <a:spcPct val="90000"/>
              </a:lnSpc>
            </a:pPr>
            <a:r>
              <a:rPr lang="en-US" altLang="en-US" sz="2000" dirty="0" smtClean="0">
                <a:hlinkClick r:id="rId4"/>
              </a:rPr>
              <a:t>http://home.ndexbio.org/about-ndex-2</a:t>
            </a:r>
            <a:endParaRPr lang="en-US" altLang="en-US" sz="2000" dirty="0" smtClean="0"/>
          </a:p>
          <a:p>
            <a:pPr>
              <a:lnSpc>
                <a:spcPct val="90000"/>
              </a:lnSpc>
            </a:pPr>
            <a:r>
              <a:rPr lang="en-US" altLang="en-US" sz="2000" dirty="0" smtClean="0">
                <a:hlinkClick r:id="rId5"/>
              </a:rPr>
              <a:t>http://idekerlab.github.io/cy-net-share</a:t>
            </a:r>
            <a:endParaRPr lang="en-US" altLang="en-US" sz="2000" dirty="0" smtClean="0"/>
          </a:p>
          <a:p>
            <a:pPr>
              <a:lnSpc>
                <a:spcPct val="90000"/>
              </a:lnSpc>
            </a:pPr>
            <a:r>
              <a:rPr lang="en-US" altLang="en-US" sz="2000" dirty="0"/>
              <a:t>Lincoln Stein. Towards a cyberinfrastructure for the biological sciences: progress, visions and challenges. </a:t>
            </a:r>
            <a:r>
              <a:rPr lang="en-US" altLang="en-US" sz="2000" dirty="0" smtClean="0">
                <a:hlinkClick r:id="rId6"/>
              </a:rPr>
              <a:t>http</a:t>
            </a:r>
            <a:r>
              <a:rPr lang="en-US" altLang="en-US" sz="2000" dirty="0">
                <a:hlinkClick r:id="rId6"/>
              </a:rPr>
              <a:t>://</a:t>
            </a:r>
            <a:r>
              <a:rPr lang="en-US" altLang="en-US" sz="2000" dirty="0" smtClean="0">
                <a:hlinkClick r:id="rId6"/>
              </a:rPr>
              <a:t>www.nature.com/nrg/journal/v9/n9/full/nrg2414.html</a:t>
            </a:r>
            <a:endParaRPr lang="en-US" altLang="en-US" sz="2000" dirty="0" smtClean="0"/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Barry Demchak, et al. </a:t>
            </a:r>
            <a:r>
              <a:rPr lang="en-US" sz="2000" dirty="0"/>
              <a:t>PALMS: A Modern Coevolution of Community and Computing Using Policy Driven </a:t>
            </a:r>
            <a:r>
              <a:rPr lang="en-US" sz="2000" dirty="0" smtClean="0"/>
              <a:t>Development. </a:t>
            </a:r>
            <a:r>
              <a:rPr lang="en-US" altLang="en-US" sz="2000" dirty="0" smtClean="0">
                <a:hlinkClick r:id="rId7"/>
              </a:rPr>
              <a:t>https</a:t>
            </a:r>
            <a:r>
              <a:rPr lang="en-US" altLang="en-US" sz="2000" dirty="0">
                <a:hlinkClick r:id="rId7"/>
              </a:rPr>
              <a:t>://</a:t>
            </a:r>
            <a:r>
              <a:rPr lang="en-US" altLang="en-US" sz="2000" dirty="0" smtClean="0">
                <a:hlinkClick r:id="rId7"/>
              </a:rPr>
              <a:t>sosa.ucsd.edu/ResearchCentral/view.jsp?id=203</a:t>
            </a:r>
            <a:endParaRPr lang="en-US" altLang="en-US" sz="2000" dirty="0" smtClean="0"/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Stephen Goff, et al. </a:t>
            </a:r>
            <a:r>
              <a:rPr lang="en-US" sz="2000" dirty="0"/>
              <a:t>The </a:t>
            </a:r>
            <a:r>
              <a:rPr lang="en-US" sz="2000" dirty="0" err="1"/>
              <a:t>iPlant</a:t>
            </a:r>
            <a:r>
              <a:rPr lang="en-US" sz="2000" dirty="0"/>
              <a:t> collaborative: cyberinfrastructure for plant </a:t>
            </a:r>
            <a:r>
              <a:rPr lang="en-US" sz="2000" dirty="0" smtClean="0"/>
              <a:t>biology. </a:t>
            </a:r>
            <a:r>
              <a:rPr lang="en-US" altLang="en-US" sz="2000" dirty="0" smtClean="0">
                <a:hlinkClick r:id="rId8"/>
              </a:rPr>
              <a:t>http</a:t>
            </a:r>
            <a:r>
              <a:rPr lang="en-US" altLang="en-US" sz="2000" dirty="0">
                <a:hlinkClick r:id="rId8"/>
              </a:rPr>
              <a:t>://</a:t>
            </a:r>
            <a:r>
              <a:rPr lang="en-US" altLang="en-US" sz="2000" dirty="0" smtClean="0">
                <a:hlinkClick r:id="rId8"/>
              </a:rPr>
              <a:t>journal.frontiersin.org/article/10.3389/fpls.2011.00034/pdf</a:t>
            </a:r>
            <a:endParaRPr lang="en-US" altLang="en-US" sz="2000" dirty="0" smtClean="0"/>
          </a:p>
          <a:p>
            <a:pPr marL="0" indent="0">
              <a:lnSpc>
                <a:spcPct val="90000"/>
              </a:lnSpc>
              <a:buNone/>
            </a:pPr>
            <a:endParaRPr lang="en-US" altLang="en-US" sz="2000" dirty="0" smtClean="0"/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846040" y="752476"/>
            <a:ext cx="2297960" cy="1436170"/>
          </a:xfrm>
          <a:prstGeom prst="rect">
            <a:avLst/>
          </a:prstGeom>
          <a:solidFill>
            <a:srgbClr val="FFFFE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Ecosystem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475" y="1800225"/>
            <a:ext cx="6962775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400" dirty="0">
                <a:solidFill>
                  <a:schemeClr val="tx1"/>
                </a:solidFill>
                <a:latin typeface="+mn-lt"/>
              </a:rPr>
              <a:t> Visual Workflow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Systems</a:t>
            </a:r>
          </a:p>
          <a:p>
            <a:pPr marL="800100" lvl="1" indent="-342900"/>
            <a:r>
              <a:rPr lang="en-US" sz="2000" dirty="0" err="1" smtClean="0">
                <a:solidFill>
                  <a:schemeClr val="tx1"/>
                </a:solidFill>
                <a:latin typeface="+mn-lt"/>
              </a:rPr>
              <a:t>Taverna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 &amp; Galaxy – high level orchestration</a:t>
            </a:r>
          </a:p>
          <a:p>
            <a:pPr marL="800100" lvl="1" indent="-342900"/>
            <a:r>
              <a:rPr lang="en-US" sz="2000" dirty="0" err="1" smtClean="0">
                <a:solidFill>
                  <a:schemeClr val="tx1"/>
                </a:solidFill>
                <a:latin typeface="+mn-lt"/>
              </a:rPr>
              <a:t>MyExperiment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 – sharing workflows</a:t>
            </a:r>
          </a:p>
          <a:p>
            <a:pPr marL="342900" indent="-342900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Service Repositories</a:t>
            </a:r>
          </a:p>
          <a:p>
            <a:pPr marL="800100" lvl="1" indent="-342900"/>
            <a:r>
              <a:rPr lang="en-US" sz="2000" dirty="0" err="1" smtClean="0">
                <a:solidFill>
                  <a:schemeClr val="tx1"/>
                </a:solidFill>
                <a:latin typeface="+mn-lt"/>
              </a:rPr>
              <a:t>BioCatalogue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42900" indent="-342900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General programming languages &amp; tools</a:t>
            </a:r>
          </a:p>
          <a:p>
            <a:pPr marL="800100" lvl="1" indent="-342900"/>
            <a:r>
              <a:rPr lang="en-US" sz="2000" dirty="0" smtClean="0">
                <a:solidFill>
                  <a:schemeClr val="tx1"/>
                </a:solidFill>
                <a:latin typeface="+mn-lt"/>
              </a:rPr>
              <a:t>Python, R, Java, Matlab, IPython/</a:t>
            </a:r>
            <a:r>
              <a:rPr lang="en-US" sz="2000" dirty="0" err="1" smtClean="0">
                <a:solidFill>
                  <a:schemeClr val="tx1"/>
                </a:solidFill>
                <a:latin typeface="+mn-lt"/>
              </a:rPr>
              <a:t>Jupyter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Network Analysis &amp; Visualization</a:t>
            </a:r>
          </a:p>
          <a:p>
            <a:pPr marL="800100" lvl="1" indent="-342900"/>
            <a:r>
              <a:rPr lang="en-US" sz="2000" dirty="0" smtClean="0">
                <a:solidFill>
                  <a:schemeClr val="tx1"/>
                </a:solidFill>
                <a:latin typeface="+mn-lt"/>
              </a:rPr>
              <a:t>Cytoscape &amp; cytoscape.js</a:t>
            </a:r>
          </a:p>
          <a:p>
            <a:pPr marL="800100" lvl="1" indent="-342900"/>
            <a:r>
              <a:rPr lang="en-US" sz="2000" dirty="0" err="1" smtClean="0">
                <a:solidFill>
                  <a:schemeClr val="tx1"/>
                </a:solidFill>
                <a:latin typeface="+mn-lt"/>
              </a:rPr>
              <a:t>GeneMANIA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/>
            <a:r>
              <a:rPr lang="en-US" sz="2400" dirty="0">
                <a:solidFill>
                  <a:srgbClr val="C00000"/>
                </a:solidFill>
                <a:latin typeface="+mn-lt"/>
              </a:rPr>
              <a:t>Cytoscape </a:t>
            </a:r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Cyberinfrastructure (?)</a:t>
            </a:r>
            <a:endParaRPr lang="en-US" sz="24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 rot="18327325">
            <a:off x="6562719" y="1244135"/>
            <a:ext cx="183896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Sharing / Reuse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8327325">
            <a:off x="7042079" y="1212459"/>
            <a:ext cx="185178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Novel workflows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8327325">
            <a:off x="7526141" y="1418192"/>
            <a:ext cx="14116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Works w/Cy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8327325">
            <a:off x="8062793" y="163466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Scales</a:t>
            </a:r>
            <a:endParaRPr lang="en-US" sz="1800" dirty="0">
              <a:solidFill>
                <a:srgbClr val="C0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273172"/>
              </p:ext>
            </p:extLst>
          </p:nvPr>
        </p:nvGraphicFramePr>
        <p:xfrm>
          <a:off x="6838950" y="2197097"/>
          <a:ext cx="2305050" cy="36131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1010"/>
                <a:gridCol w="461010"/>
                <a:gridCol w="461010"/>
                <a:gridCol w="461010"/>
                <a:gridCol w="461010"/>
              </a:tblGrid>
              <a:tr h="4257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++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++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57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991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E1"/>
                    </a:solidFill>
                  </a:tcPr>
                </a:tc>
              </a:tr>
              <a:tr h="4257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++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406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13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E1"/>
                    </a:solidFill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++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06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23147"/>
              </p:ext>
            </p:extLst>
          </p:nvPr>
        </p:nvGraphicFramePr>
        <p:xfrm>
          <a:off x="6836517" y="5788025"/>
          <a:ext cx="230748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1497"/>
                <a:gridCol w="461497"/>
                <a:gridCol w="461497"/>
                <a:gridCol w="461497"/>
                <a:gridCol w="4614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82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 24 Grant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23</a:t>
            </a:fld>
            <a:endParaRPr lang="en-US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203386"/>
              </p:ext>
            </p:extLst>
          </p:nvPr>
        </p:nvGraphicFramePr>
        <p:xfrm>
          <a:off x="685800" y="1524000"/>
          <a:ext cx="8039100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Visio" r:id="rId4" imgW="5633082" imgH="3568860" progId="Visio.Drawing.11">
                  <p:embed/>
                </p:oleObj>
              </mc:Choice>
              <mc:Fallback>
                <p:oleObj name="Visio" r:id="rId4" imgW="5633082" imgH="356886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8039100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9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 24 Grant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00125" y="1614815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Step 1: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81425" y="1614815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Step 2: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0125" y="3295650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Step 3: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573192"/>
              </p:ext>
            </p:extLst>
          </p:nvPr>
        </p:nvGraphicFramePr>
        <p:xfrm>
          <a:off x="1289460" y="2047875"/>
          <a:ext cx="20669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8" name="Visio" r:id="rId4" imgW="1314737" imgH="665280" progId="Visio.Drawing.11">
                  <p:embed/>
                </p:oleObj>
              </mc:Choice>
              <mc:Fallback>
                <p:oleObj name="Visio" r:id="rId4" imgW="1314737" imgH="66528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460" y="2047875"/>
                        <a:ext cx="206692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53551"/>
              </p:ext>
            </p:extLst>
          </p:nvPr>
        </p:nvGraphicFramePr>
        <p:xfrm>
          <a:off x="4010025" y="1938010"/>
          <a:ext cx="428625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9" name="Visio" r:id="rId6" imgW="2726722" imgH="756000" progId="Visio.Drawing.11">
                  <p:embed/>
                </p:oleObj>
              </mc:Choice>
              <mc:Fallback>
                <p:oleObj name="Visio" r:id="rId6" imgW="2726722" imgH="756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025" y="1938010"/>
                        <a:ext cx="4286250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024138"/>
              </p:ext>
            </p:extLst>
          </p:nvPr>
        </p:nvGraphicFramePr>
        <p:xfrm>
          <a:off x="1247775" y="3409950"/>
          <a:ext cx="5743575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Visio" r:id="rId8" imgW="4160588" imgH="1961010" progId="Visio.Drawing.11">
                  <p:embed/>
                </p:oleObj>
              </mc:Choice>
              <mc:Fallback>
                <p:oleObj name="Visio" r:id="rId8" imgW="4160588" imgH="196101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3409950"/>
                        <a:ext cx="5743575" cy="270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54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Perspective (Deprecated)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25</a:t>
            </a:fld>
            <a:endParaRPr lang="en-US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929043"/>
              </p:ext>
            </p:extLst>
          </p:nvPr>
        </p:nvGraphicFramePr>
        <p:xfrm>
          <a:off x="1438275" y="1557338"/>
          <a:ext cx="6400800" cy="52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Visio" r:id="rId3" imgW="4637010" imgH="3832110" progId="Visio.Drawing.11">
                  <p:embed/>
                </p:oleObj>
              </mc:Choice>
              <mc:Fallback>
                <p:oleObj name="Visio" r:id="rId3" imgW="4637010" imgH="38321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557338"/>
                        <a:ext cx="6400800" cy="528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85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Perspective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3</a:t>
            </a:fld>
            <a:endParaRPr lang="en-US" alt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452445"/>
              </p:ext>
            </p:extLst>
          </p:nvPr>
        </p:nvGraphicFramePr>
        <p:xfrm>
          <a:off x="685800" y="1524000"/>
          <a:ext cx="8039100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Visio" r:id="rId4" imgW="5633082" imgH="3568860" progId="Visio.Drawing.11">
                  <p:embed/>
                </p:oleObj>
              </mc:Choice>
              <mc:Fallback>
                <p:oleObj name="Visio" r:id="rId4" imgW="5633082" imgH="35688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8039100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99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Cytoscape – NDEx </a:t>
            </a:r>
            <a:r>
              <a:rPr lang="en-US" smtClean="0"/>
              <a:t>– </a:t>
            </a:r>
            <a:br>
              <a:rPr lang="en-US" smtClean="0"/>
            </a:br>
            <a:r>
              <a:rPr lang="en-US"/>
              <a:t>	</a:t>
            </a:r>
            <a:r>
              <a:rPr lang="en-US" smtClean="0"/>
              <a:t>cyNetShare</a:t>
            </a:r>
            <a:r>
              <a:rPr lang="en-US" dirty="0" smtClean="0"/>
              <a:t> –  Layouts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4</a:t>
            </a:fld>
            <a:endParaRPr lang="en-US" alt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41325"/>
              </p:ext>
            </p:extLst>
          </p:nvPr>
        </p:nvGraphicFramePr>
        <p:xfrm>
          <a:off x="1419225" y="1400175"/>
          <a:ext cx="6505575" cy="56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Visio" r:id="rId4" imgW="4144740" imgH="3568860" progId="Visio.Drawing.11">
                  <p:embed/>
                </p:oleObj>
              </mc:Choice>
              <mc:Fallback>
                <p:oleObj name="Visio" r:id="rId4" imgW="4144740" imgH="35688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1400175"/>
                        <a:ext cx="6505575" cy="5604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37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Cytoscape – NDEx – Apps – Net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5</a:t>
            </a:fld>
            <a:endParaRPr lang="en-US" alt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50678"/>
              </p:ext>
            </p:extLst>
          </p:nvPr>
        </p:nvGraphicFramePr>
        <p:xfrm>
          <a:off x="685800" y="1524000"/>
          <a:ext cx="8039100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Visio" r:id="rId4" imgW="5633163" imgH="3568860" progId="Visio.Drawing.11">
                  <p:embed/>
                </p:oleObj>
              </mc:Choice>
              <mc:Fallback>
                <p:oleObj name="Visio" r:id="rId4" imgW="5633163" imgH="35688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8039100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04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Infrastructure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Demonstrate Submit Agent w/heat diffusion accessing NDEx for input/output</a:t>
            </a:r>
          </a:p>
          <a:p>
            <a:r>
              <a:rPr lang="en-US" dirty="0" smtClean="0"/>
              <a:t>Create interface stubs for Java, Python, R, Matlab (including document)</a:t>
            </a:r>
          </a:p>
          <a:p>
            <a:r>
              <a:rPr lang="en-US" dirty="0" smtClean="0"/>
              <a:t>Deliver Submit Agent, </a:t>
            </a:r>
            <a:r>
              <a:rPr lang="en-US" dirty="0" err="1" smtClean="0"/>
              <a:t>interface+service</a:t>
            </a:r>
            <a:r>
              <a:rPr lang="en-US" dirty="0" smtClean="0"/>
              <a:t> via Docker, including document</a:t>
            </a:r>
          </a:p>
          <a:p>
            <a:r>
              <a:rPr lang="en-US" dirty="0" smtClean="0"/>
              <a:t>Verify Python/NDEx, Java/NDEx, and </a:t>
            </a:r>
            <a:r>
              <a:rPr lang="en-US" dirty="0" err="1" smtClean="0"/>
              <a:t>Javascript</a:t>
            </a:r>
            <a:r>
              <a:rPr lang="en-US" dirty="0" smtClean="0"/>
              <a:t>/NDEx libraries (credentials, CX)</a:t>
            </a:r>
          </a:p>
          <a:p>
            <a:r>
              <a:rPr lang="en-US" dirty="0" smtClean="0"/>
              <a:t>Get benchmarks for transfer/transcoding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1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Infrastructure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e-mail notifications to Submit Agent</a:t>
            </a:r>
          </a:p>
          <a:p>
            <a:r>
              <a:rPr lang="en-US" dirty="0" smtClean="0"/>
              <a:t>Document service creation ladder, including relationship to interface module, debug process,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Verify </a:t>
            </a:r>
            <a:r>
              <a:rPr lang="en-US" dirty="0" err="1" smtClean="0"/>
              <a:t>HumanNet</a:t>
            </a:r>
            <a:r>
              <a:rPr lang="en-US" dirty="0" smtClean="0"/>
              <a:t> access through NDEx</a:t>
            </a:r>
          </a:p>
          <a:p>
            <a:r>
              <a:rPr lang="en-US" dirty="0" smtClean="0"/>
              <a:t>Verify multi-node, multi-instance configuration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Fabric – To Do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service pages in App Store &amp; other repositories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CIAuth</a:t>
            </a:r>
            <a:r>
              <a:rPr lang="en-US" dirty="0" smtClean="0"/>
              <a:t>, move </a:t>
            </a:r>
            <a:r>
              <a:rPr lang="en-US" dirty="0" err="1" smtClean="0"/>
              <a:t>Auth</a:t>
            </a:r>
            <a:r>
              <a:rPr lang="en-US" dirty="0" smtClean="0"/>
              <a:t> out of NDEx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BridgeDB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Create layouts – Circle, Weighted Force Directed, others not in cytoscape.js</a:t>
            </a:r>
          </a:p>
          <a:p>
            <a:r>
              <a:rPr lang="en-US" dirty="0" err="1" smtClean="0"/>
              <a:t>cyNetShare</a:t>
            </a:r>
            <a:endParaRPr lang="en-US" dirty="0" smtClean="0"/>
          </a:p>
          <a:p>
            <a:pPr lvl="1"/>
            <a:r>
              <a:rPr lang="en-US" dirty="0" smtClean="0"/>
              <a:t>Create CX </a:t>
            </a:r>
            <a:r>
              <a:rPr lang="en-US" dirty="0" smtClean="0">
                <a:sym typeface="Wingdings" panose="05000000000000000000" pitchFamily="2" charset="2"/>
              </a:rPr>
              <a:t> cytoscape.js transforms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Enable CX in </a:t>
            </a:r>
            <a:r>
              <a:rPr lang="en-US" dirty="0" err="1" smtClean="0">
                <a:sym typeface="Wingdings" panose="05000000000000000000" pitchFamily="2" charset="2"/>
              </a:rPr>
              <a:t>cyNetShare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Enable NDEx in </a:t>
            </a:r>
            <a:r>
              <a:rPr lang="en-US" dirty="0" err="1" smtClean="0">
                <a:sym typeface="Wingdings" panose="05000000000000000000" pitchFamily="2" charset="2"/>
              </a:rPr>
              <a:t>cyNetShare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5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Fabric – To Do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Go enrichment interface</a:t>
            </a:r>
          </a:p>
          <a:p>
            <a:r>
              <a:rPr lang="en-US" dirty="0" smtClean="0"/>
              <a:t>Create clustering services</a:t>
            </a:r>
          </a:p>
          <a:p>
            <a:r>
              <a:rPr lang="en-US" dirty="0" smtClean="0"/>
              <a:t>Bring NBS to pure function level, multiple instances and deployments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69D5-FD50-4732-879D-18466A7269D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473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>
            <a:lumMod val="90000"/>
          </a:schemeClr>
        </a:solidFill>
        <a:ln>
          <a:solidFill>
            <a:schemeClr val="tx1"/>
          </a:solidFill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" pitchFamily="2" charset="2"/>
          <a:buChar char="n"/>
          <a:tabLst/>
          <a:defRPr kumimoji="0" sz="28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17249</TotalTime>
  <Words>1086</Words>
  <Application>Microsoft Office PowerPoint</Application>
  <PresentationFormat>On-screen Show (4:3)</PresentationFormat>
  <Paragraphs>248</Paragraphs>
  <Slides>25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Layers</vt:lpstr>
      <vt:lpstr>Visio</vt:lpstr>
      <vt:lpstr>Equation</vt:lpstr>
      <vt:lpstr>Development Model</vt:lpstr>
      <vt:lpstr>API Perspective</vt:lpstr>
      <vt:lpstr>Service Perspective</vt:lpstr>
      <vt:lpstr>Cytoscape – NDEx –   cyNetShare –  Layouts</vt:lpstr>
      <vt:lpstr>Cytoscape – NDEx – Apps – Net </vt:lpstr>
      <vt:lpstr>Service Infrastructure (1)</vt:lpstr>
      <vt:lpstr>Service Infrastructure (2)</vt:lpstr>
      <vt:lpstr>Service Fabric – To Do (1)</vt:lpstr>
      <vt:lpstr>Service Fabric – To Do (2)</vt:lpstr>
      <vt:lpstr>Cytoscape Cyberinfrastructure (CI)</vt:lpstr>
      <vt:lpstr>Existing Ecosystem</vt:lpstr>
      <vt:lpstr>CI &amp; Network Biology</vt:lpstr>
      <vt:lpstr>Generic Microservices</vt:lpstr>
      <vt:lpstr>Cytoscape CI</vt:lpstr>
      <vt:lpstr>API Perspective - Simple</vt:lpstr>
      <vt:lpstr>API Perspective - Elaborated</vt:lpstr>
      <vt:lpstr>Implementation Perspective</vt:lpstr>
      <vt:lpstr>CI Now</vt:lpstr>
      <vt:lpstr>CI Later</vt:lpstr>
      <vt:lpstr>CI Later w/Reuse</vt:lpstr>
      <vt:lpstr>Reading List</vt:lpstr>
      <vt:lpstr>Existing Ecosystem</vt:lpstr>
      <vt:lpstr>Nov 24 Grant</vt:lpstr>
      <vt:lpstr>Nov 24 Grant</vt:lpstr>
      <vt:lpstr>API Perspective (Deprecated)</vt:lpstr>
    </vt:vector>
  </TitlesOfParts>
  <Company>Torrey Pines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Statement of the Problem</dc:title>
  <dc:creator>Barry Demchak</dc:creator>
  <cp:lastModifiedBy>Barry Demchak</cp:lastModifiedBy>
  <cp:revision>433</cp:revision>
  <cp:lastPrinted>2015-07-31T18:42:59Z</cp:lastPrinted>
  <dcterms:created xsi:type="dcterms:W3CDTF">2006-02-25T00:21:48Z</dcterms:created>
  <dcterms:modified xsi:type="dcterms:W3CDTF">2016-05-16T14:54:15Z</dcterms:modified>
</cp:coreProperties>
</file>